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5" r:id="rId4"/>
    <p:sldId id="264" r:id="rId5"/>
    <p:sldId id="267" r:id="rId6"/>
    <p:sldId id="266" r:id="rId7"/>
    <p:sldId id="269" r:id="rId8"/>
    <p:sldId id="259" r:id="rId9"/>
    <p:sldId id="268" r:id="rId10"/>
    <p:sldId id="270" r:id="rId11"/>
    <p:sldId id="261" r:id="rId12"/>
    <p:sldId id="273" r:id="rId13"/>
    <p:sldId id="274" r:id="rId14"/>
    <p:sldId id="262" r:id="rId15"/>
    <p:sldId id="263" r:id="rId16"/>
    <p:sldId id="260" r:id="rId17"/>
    <p:sldId id="271" r:id="rId1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65" y="1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7.gif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DF739-1EC8-4DB4-AFE9-557C7BE6006B}" type="datetimeFigureOut">
              <a:rPr lang="ru-RU" smtClean="0"/>
              <a:t>17.03.2021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15FF6-C34B-4F03-A2D1-4F521C7D8F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56570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DF739-1EC8-4DB4-AFE9-557C7BE6006B}" type="datetimeFigureOut">
              <a:rPr lang="ru-RU" smtClean="0"/>
              <a:t>17.03.2021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15FF6-C34B-4F03-A2D1-4F521C7D8F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395973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DF739-1EC8-4DB4-AFE9-557C7BE6006B}" type="datetimeFigureOut">
              <a:rPr lang="ru-RU" smtClean="0"/>
              <a:t>17.03.2021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15FF6-C34B-4F03-A2D1-4F521C7D8F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58995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DF739-1EC8-4DB4-AFE9-557C7BE6006B}" type="datetimeFigureOut">
              <a:rPr lang="ru-RU" smtClean="0"/>
              <a:t>17.03.2021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15FF6-C34B-4F03-A2D1-4F521C7D8F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58517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DF739-1EC8-4DB4-AFE9-557C7BE6006B}" type="datetimeFigureOut">
              <a:rPr lang="ru-RU" smtClean="0"/>
              <a:t>17.03.2021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15FF6-C34B-4F03-A2D1-4F521C7D8F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1766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DF739-1EC8-4DB4-AFE9-557C7BE6006B}" type="datetimeFigureOut">
              <a:rPr lang="ru-RU" smtClean="0"/>
              <a:t>17.03.2021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15FF6-C34B-4F03-A2D1-4F521C7D8F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445829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DF739-1EC8-4DB4-AFE9-557C7BE6006B}" type="datetimeFigureOut">
              <a:rPr lang="ru-RU" smtClean="0"/>
              <a:t>17.03.2021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15FF6-C34B-4F03-A2D1-4F521C7D8F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78774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DF739-1EC8-4DB4-AFE9-557C7BE6006B}" type="datetimeFigureOut">
              <a:rPr lang="ru-RU" smtClean="0"/>
              <a:t>17.03.2021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15FF6-C34B-4F03-A2D1-4F521C7D8F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524015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DF739-1EC8-4DB4-AFE9-557C7BE6006B}" type="datetimeFigureOut">
              <a:rPr lang="ru-RU" smtClean="0"/>
              <a:t>17.03.2021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15FF6-C34B-4F03-A2D1-4F521C7D8F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62096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DF739-1EC8-4DB4-AFE9-557C7BE6006B}" type="datetimeFigureOut">
              <a:rPr lang="ru-RU" smtClean="0"/>
              <a:t>17.03.2021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15FF6-C34B-4F03-A2D1-4F521C7D8F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046753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DF739-1EC8-4DB4-AFE9-557C7BE6006B}" type="datetimeFigureOut">
              <a:rPr lang="ru-RU" smtClean="0"/>
              <a:t>17.03.2021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15FF6-C34B-4F03-A2D1-4F521C7D8F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06718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7DF739-1EC8-4DB4-AFE9-557C7BE6006B}" type="datetimeFigureOut">
              <a:rPr lang="ru-RU" smtClean="0"/>
              <a:t>17.03.2021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415FF6-C34B-4F03-A2D1-4F521C7D8F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36631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jpe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emf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9538" y="-180510"/>
            <a:ext cx="12301538" cy="7224248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E3FF1C-0573-49EB-91EB-23A590ECE5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77476" y="2835896"/>
            <a:ext cx="9287933" cy="739959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Трёхмерный планировщик света в фотостудии</a:t>
            </a:r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12F38D-B2DF-495F-8839-51AF044DD950}"/>
              </a:ext>
            </a:extLst>
          </p:cNvPr>
          <p:cNvSpPr txBox="1"/>
          <p:nvPr/>
        </p:nvSpPr>
        <p:spPr>
          <a:xfrm>
            <a:off x="7108983" y="5477161"/>
            <a:ext cx="46535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Студент</a:t>
            </a:r>
            <a:r>
              <a:rPr lang="en-US" dirty="0"/>
              <a:t>:</a:t>
            </a:r>
            <a:r>
              <a:rPr lang="ru-RU" dirty="0"/>
              <a:t>		</a:t>
            </a:r>
            <a:r>
              <a:rPr lang="ru-RU" dirty="0" smtClean="0"/>
              <a:t>         </a:t>
            </a:r>
            <a:r>
              <a:rPr lang="ru-RU" dirty="0" err="1" smtClean="0"/>
              <a:t>Расколотов</a:t>
            </a:r>
            <a:r>
              <a:rPr lang="ru-RU" dirty="0" smtClean="0"/>
              <a:t> Д.Ю.</a:t>
            </a:r>
          </a:p>
          <a:p>
            <a:r>
              <a:rPr lang="ru-RU" dirty="0"/>
              <a:t>(ИУ7-54Б)</a:t>
            </a:r>
          </a:p>
          <a:p>
            <a:r>
              <a:rPr lang="ru-RU" dirty="0" smtClean="0"/>
              <a:t>		</a:t>
            </a:r>
          </a:p>
          <a:p>
            <a:r>
              <a:rPr lang="ru-RU" dirty="0" smtClean="0"/>
              <a:t>Руководитель</a:t>
            </a:r>
            <a:r>
              <a:rPr lang="en-US" dirty="0" smtClean="0"/>
              <a:t>: </a:t>
            </a:r>
            <a:r>
              <a:rPr lang="ru-RU" dirty="0" smtClean="0"/>
              <a:t>	         </a:t>
            </a:r>
            <a:r>
              <a:rPr lang="ru-RU" dirty="0" err="1" smtClean="0"/>
              <a:t>Кивва</a:t>
            </a:r>
            <a:r>
              <a:rPr lang="ru-RU" dirty="0" smtClean="0"/>
              <a:t> К.А.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60385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saturation sat="66000"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9538" y="-180510"/>
            <a:ext cx="12301538" cy="7224248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926908" y="137906"/>
            <a:ext cx="8338185" cy="1115251"/>
          </a:xfrm>
        </p:spPr>
        <p:txBody>
          <a:bodyPr>
            <a:normAutofit/>
          </a:bodyPr>
          <a:lstStyle/>
          <a:p>
            <a:pPr algn="ctr"/>
            <a:r>
              <a:rPr lang="ru-RU" sz="48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Барицентрические координаты</a:t>
            </a:r>
            <a:endParaRPr lang="ru-RU" sz="48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595884" y="1253157"/>
            <a:ext cx="1100023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dirty="0"/>
              <a:t>Пусть дан треугольник </a:t>
            </a:r>
            <a:r>
              <a:rPr lang="ru-RU" i="1" dirty="0"/>
              <a:t>ABC</a:t>
            </a:r>
            <a:r>
              <a:rPr lang="ru-RU" dirty="0"/>
              <a:t>. Тогда любую точку </a:t>
            </a:r>
            <a:r>
              <a:rPr lang="ru-RU" i="1" dirty="0"/>
              <a:t>P</a:t>
            </a:r>
            <a:r>
              <a:rPr lang="ru-RU" dirty="0"/>
              <a:t> в плоскости треугольника можно представить как центр некоторых масс </a:t>
            </a:r>
            <a:r>
              <a:rPr lang="en-US" dirty="0"/>
              <a:t>u</a:t>
            </a:r>
            <a:r>
              <a:rPr lang="ru-RU" dirty="0" smtClean="0"/>
              <a:t>,</a:t>
            </a:r>
            <a:r>
              <a:rPr lang="en-US" dirty="0" smtClean="0"/>
              <a:t> </a:t>
            </a:r>
            <a:r>
              <a:rPr lang="en-US" dirty="0"/>
              <a:t>v</a:t>
            </a:r>
            <a:r>
              <a:rPr lang="ru-RU" dirty="0" smtClean="0"/>
              <a:t>,</a:t>
            </a:r>
            <a:r>
              <a:rPr lang="ru-RU" dirty="0"/>
              <a:t> </a:t>
            </a:r>
            <a:r>
              <a:rPr lang="en-US" dirty="0" smtClean="0"/>
              <a:t>w</a:t>
            </a:r>
            <a:r>
              <a:rPr lang="ru-RU" dirty="0" smtClean="0"/>
              <a:t>, </a:t>
            </a:r>
            <a:r>
              <a:rPr lang="ru-RU" dirty="0"/>
              <a:t>помещенных в его вершины </a:t>
            </a:r>
            <a:r>
              <a:rPr lang="ru-RU" i="1" dirty="0"/>
              <a:t>A</a:t>
            </a:r>
            <a:r>
              <a:rPr lang="ru-RU" dirty="0"/>
              <a:t>, </a:t>
            </a:r>
            <a:r>
              <a:rPr lang="ru-RU" i="1" dirty="0"/>
              <a:t>B</a:t>
            </a:r>
            <a:r>
              <a:rPr lang="ru-RU" dirty="0"/>
              <a:t>, </a:t>
            </a:r>
            <a:r>
              <a:rPr lang="ru-RU" i="1" dirty="0"/>
              <a:t>C</a:t>
            </a:r>
            <a:r>
              <a:rPr lang="ru-RU" dirty="0"/>
              <a:t>. Тройка чисел </a:t>
            </a:r>
            <a:r>
              <a:rPr lang="ru-RU" dirty="0" smtClean="0"/>
              <a:t>(</a:t>
            </a:r>
            <a:r>
              <a:rPr lang="en-US" dirty="0" smtClean="0"/>
              <a:t>u</a:t>
            </a:r>
            <a:r>
              <a:rPr lang="ru-RU" dirty="0" smtClean="0"/>
              <a:t>,</a:t>
            </a:r>
            <a:r>
              <a:rPr lang="ru-RU" dirty="0"/>
              <a:t> </a:t>
            </a:r>
            <a:r>
              <a:rPr lang="en-US" dirty="0" smtClean="0"/>
              <a:t>v</a:t>
            </a:r>
            <a:r>
              <a:rPr lang="ru-RU" dirty="0" smtClean="0"/>
              <a:t>,</a:t>
            </a:r>
            <a:r>
              <a:rPr lang="ru-RU" dirty="0"/>
              <a:t> </a:t>
            </a:r>
            <a:r>
              <a:rPr lang="en-US" dirty="0" smtClean="0"/>
              <a:t>w</a:t>
            </a:r>
            <a:r>
              <a:rPr lang="ru-RU" dirty="0" smtClean="0"/>
              <a:t>) </a:t>
            </a:r>
            <a:r>
              <a:rPr lang="ru-RU" dirty="0"/>
              <a:t>называется </a:t>
            </a:r>
            <a:r>
              <a:rPr lang="ru-RU" i="1" dirty="0"/>
              <a:t>барицентрическими координатами</a:t>
            </a:r>
            <a:r>
              <a:rPr lang="ru-RU" dirty="0"/>
              <a:t> точки P относительно треугольника</a:t>
            </a:r>
            <a:r>
              <a:rPr lang="ru-RU" dirty="0" smtClean="0"/>
              <a:t>.  Причем сумма трех координат не превышает 1.</a:t>
            </a:r>
            <a:endParaRPr lang="ru-RU" dirty="0"/>
          </a:p>
        </p:txBody>
      </p:sp>
      <p:pic>
        <p:nvPicPr>
          <p:cNvPr id="3077" name="Picture 5" descr="Студопедия — БАРИЦЕНТРИЧЕСКИЕ КООРДИНАТЫ НА ПЛОСКОСТИ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8663" y="2607295"/>
            <a:ext cx="4114673" cy="38826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3747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saturation sat="66000"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9538" y="-180510"/>
            <a:ext cx="12301538" cy="7224248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F32733-A1FF-46C5-93B2-EB7701D7D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3160" y="273685"/>
            <a:ext cx="7345680" cy="1325563"/>
          </a:xfrm>
        </p:spPr>
        <p:txBody>
          <a:bodyPr>
            <a:noAutofit/>
          </a:bodyPr>
          <a:lstStyle/>
          <a:p>
            <a:pPr algn="ctr"/>
            <a:r>
              <a:rPr lang="ru-RU" sz="48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Пример работы программы</a:t>
            </a:r>
            <a:endParaRPr lang="ru-RU" sz="48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875" y="1421873"/>
            <a:ext cx="5341253" cy="493130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8887" y="1396958"/>
            <a:ext cx="5395225" cy="495621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482303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saturation sat="66000"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9538" y="-180510"/>
            <a:ext cx="12301538" cy="7224248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F32733-A1FF-46C5-93B2-EB7701D7D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8391" y="-221615"/>
            <a:ext cx="7345680" cy="1325563"/>
          </a:xfrm>
        </p:spPr>
        <p:txBody>
          <a:bodyPr>
            <a:noAutofit/>
          </a:bodyPr>
          <a:lstStyle/>
          <a:p>
            <a:pPr algn="ctr"/>
            <a:r>
              <a:rPr lang="ru-RU" sz="48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Пример работы программы</a:t>
            </a:r>
            <a:endParaRPr lang="ru-RU" sz="48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57" y="919018"/>
            <a:ext cx="5865203" cy="5367481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2855" y="919018"/>
            <a:ext cx="5976937" cy="5367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801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saturation sat="66000"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9538" y="-180510"/>
            <a:ext cx="12301538" cy="7224248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F32733-A1FF-46C5-93B2-EB7701D7D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0310" y="-340678"/>
            <a:ext cx="7345680" cy="1325563"/>
          </a:xfrm>
        </p:spPr>
        <p:txBody>
          <a:bodyPr>
            <a:noAutofit/>
          </a:bodyPr>
          <a:lstStyle/>
          <a:p>
            <a:pPr algn="ctr"/>
            <a:r>
              <a:rPr lang="ru-RU" sz="48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Пример работы программы</a:t>
            </a:r>
            <a:endParaRPr lang="ru-RU" sz="48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72" y="769901"/>
            <a:ext cx="5915394" cy="5897599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2676" y="769901"/>
            <a:ext cx="5869966" cy="5897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6304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saturation sat="66000"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9538" y="-180510"/>
            <a:ext cx="12301538" cy="7224248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4943" y="2639793"/>
            <a:ext cx="5622113" cy="4000350"/>
          </a:xfrm>
          <a:prstGeom prst="rect">
            <a:avLst/>
          </a:prstGeom>
        </p:spPr>
      </p:pic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68F32733-A1FF-46C5-93B2-EB7701D7D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7441" y="189397"/>
            <a:ext cx="11437119" cy="1981105"/>
          </a:xfrm>
        </p:spPr>
        <p:txBody>
          <a:bodyPr>
            <a:noAutofit/>
          </a:bodyPr>
          <a:lstStyle/>
          <a:p>
            <a:pPr algn="ctr"/>
            <a:r>
              <a:rPr lang="ru-RU" sz="48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Зависимость времени работы алгоритма </a:t>
            </a:r>
            <a:br>
              <a:rPr lang="ru-RU" sz="48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</a:br>
            <a:r>
              <a:rPr lang="ru-RU" sz="48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обратной трассировки лучей от количества</a:t>
            </a:r>
            <a:br>
              <a:rPr lang="ru-RU" sz="48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</a:br>
            <a:r>
              <a:rPr lang="ru-RU" sz="48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 потоков программы</a:t>
            </a:r>
            <a:endParaRPr lang="ru-RU" sz="48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56909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saturation sat="66000"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9538" y="-180510"/>
            <a:ext cx="12301538" cy="7224248"/>
          </a:xfrm>
          <a:prstGeom prst="rect">
            <a:avLst/>
          </a:prstGeom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2880" y="2227063"/>
            <a:ext cx="6106240" cy="4529629"/>
          </a:xfrm>
          <a:prstGeom prst="rect">
            <a:avLst/>
          </a:prstGeom>
        </p:spPr>
      </p:pic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68F32733-A1FF-46C5-93B2-EB7701D7D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3495" y="245958"/>
            <a:ext cx="11445010" cy="1981105"/>
          </a:xfrm>
        </p:spPr>
        <p:txBody>
          <a:bodyPr>
            <a:noAutofit/>
          </a:bodyPr>
          <a:lstStyle/>
          <a:p>
            <a:pPr algn="ctr"/>
            <a:r>
              <a:rPr lang="ru-RU" sz="48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Зависимость времени работы алгоритма </a:t>
            </a:r>
            <a:br>
              <a:rPr lang="ru-RU" sz="48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</a:br>
            <a:r>
              <a:rPr lang="ru-RU" sz="48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обратной трассировки лучей от алгоритмов</a:t>
            </a:r>
            <a:br>
              <a:rPr lang="ru-RU" sz="48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</a:br>
            <a:r>
              <a:rPr lang="ru-RU" sz="48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 пересечения</a:t>
            </a:r>
            <a:endParaRPr lang="ru-RU" sz="48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74072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saturation sat="66000"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9538" y="-180510"/>
            <a:ext cx="12301538" cy="7224248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29C4BE0-8B5C-43EE-BEE4-4C8CF4B838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1607" y="91285"/>
            <a:ext cx="4088786" cy="1325563"/>
          </a:xfrm>
        </p:spPr>
        <p:txBody>
          <a:bodyPr>
            <a:noAutofit/>
          </a:bodyPr>
          <a:lstStyle/>
          <a:p>
            <a:pPr algn="ctr"/>
            <a:r>
              <a:rPr lang="ru-RU" sz="48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Заключение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B5FD000E-7B35-448E-BFA1-6625A97B7A0B}"/>
              </a:ext>
            </a:extLst>
          </p:cNvPr>
          <p:cNvSpPr/>
          <p:nvPr/>
        </p:nvSpPr>
        <p:spPr>
          <a:xfrm>
            <a:off x="1009106" y="1425520"/>
            <a:ext cx="10173789" cy="46628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>
                <a:ea typeface="Times New Roman" panose="02020603050405020304" pitchFamily="18" charset="0"/>
              </a:rPr>
              <a:t>В рамках курсового проекта было создано программное обеспечение для создания графической сцены - фотостудии из готовых трехмерных моделей и их визуализации с учетом выбранной текстуры или цвета, а также оптических эффектов отражения, прозрачности и блеска</a:t>
            </a:r>
            <a:r>
              <a:rPr lang="ru-RU" dirty="0" smtClean="0">
                <a:ea typeface="Times New Roman" panose="02020603050405020304" pitchFamily="18" charset="0"/>
              </a:rPr>
              <a:t>.</a:t>
            </a:r>
            <a:endParaRPr lang="ru-RU" dirty="0">
              <a:ea typeface="Times New Roman" panose="02020603050405020304" pitchFamily="18" charset="0"/>
            </a:endParaRP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>
                <a:ea typeface="Times New Roman" panose="02020603050405020304" pitchFamily="18" charset="0"/>
              </a:rPr>
              <a:t>	Было проведено исследование, в результате которого была выявлена зависимость производительности программы от количества потоков. Наибольшая производительность наблюдается при выполнении </a:t>
            </a:r>
            <a:r>
              <a:rPr lang="ru-RU" dirty="0" err="1">
                <a:ea typeface="Times New Roman" panose="02020603050405020304" pitchFamily="18" charset="0"/>
              </a:rPr>
              <a:t>трасси-ровки</a:t>
            </a:r>
            <a:r>
              <a:rPr lang="ru-RU" dirty="0">
                <a:ea typeface="Times New Roman" panose="02020603050405020304" pitchFamily="18" charset="0"/>
              </a:rPr>
              <a:t> количеством потоков, равных количеству ядер компьютера</a:t>
            </a:r>
            <a:r>
              <a:rPr lang="ru-RU" dirty="0" smtClean="0">
                <a:ea typeface="Times New Roman" panose="02020603050405020304" pitchFamily="18" charset="0"/>
              </a:rPr>
              <a:t>.</a:t>
            </a:r>
            <a:endParaRPr lang="en-US" dirty="0">
              <a:solidFill>
                <a:srgbClr val="000000"/>
              </a:solidFill>
              <a:ea typeface="Times New Roman" panose="02020603050405020304" pitchFamily="18" charset="0"/>
            </a:endParaRP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ru-RU" dirty="0">
                <a:ea typeface="Times New Roman" panose="02020603050405020304" pitchFamily="18" charset="0"/>
              </a:rPr>
              <a:t>В качестве перспектив дальнейшего развития данной программной системы можно предложить дальнейшую оптимизацию алгоритма обрат-ной трассировки введением </a:t>
            </a:r>
            <a:r>
              <a:rPr lang="ru-RU" dirty="0" err="1">
                <a:ea typeface="Times New Roman" panose="02020603050405020304" pitchFamily="18" charset="0"/>
              </a:rPr>
              <a:t>октантных</a:t>
            </a:r>
            <a:r>
              <a:rPr lang="ru-RU" dirty="0">
                <a:ea typeface="Times New Roman" panose="02020603050405020304" pitchFamily="18" charset="0"/>
              </a:rPr>
              <a:t> деревьев, добавление новых при-</a:t>
            </a:r>
            <a:r>
              <a:rPr lang="ru-RU" dirty="0" err="1">
                <a:ea typeface="Times New Roman" panose="02020603050405020304" pitchFamily="18" charset="0"/>
              </a:rPr>
              <a:t>митивов</a:t>
            </a:r>
            <a:r>
              <a:rPr lang="ru-RU" dirty="0">
                <a:ea typeface="Times New Roman" panose="02020603050405020304" pitchFamily="18" charset="0"/>
              </a:rPr>
              <a:t>, расширение функционала программы – добавление других источников света - прожекторов, специальных ламп для фотостудии и т.п.</a:t>
            </a:r>
            <a:endParaRPr lang="en-US" dirty="0" smtClean="0"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1934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saturation sat="66000"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9538" y="-180510"/>
            <a:ext cx="12301538" cy="7224248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62025" y="2674938"/>
            <a:ext cx="10515600" cy="1325563"/>
          </a:xfrm>
        </p:spPr>
        <p:txBody>
          <a:bodyPr/>
          <a:lstStyle/>
          <a:p>
            <a:pPr algn="ctr"/>
            <a:r>
              <a:rPr lang="ru-RU" b="1" i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Спасибо за ваше внимание</a:t>
            </a:r>
            <a:endParaRPr lang="ru-RU" b="1" i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42806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saturation sat="66000"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9538" y="-180510"/>
            <a:ext cx="12301538" cy="7224248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5B9BD7-1FDD-4E86-AFB9-4B5CED8CE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1249" y="0"/>
            <a:ext cx="5689503" cy="1144893"/>
          </a:xfrm>
        </p:spPr>
        <p:txBody>
          <a:bodyPr>
            <a:noAutofit/>
          </a:bodyPr>
          <a:lstStyle/>
          <a:p>
            <a:pPr algn="ctr"/>
            <a:r>
              <a:rPr lang="ru-RU" sz="48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Постановка задачи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3EF5E31-3608-4D63-B7CE-0F45515B4C08}"/>
              </a:ext>
            </a:extLst>
          </p:cNvPr>
          <p:cNvSpPr txBox="1"/>
          <p:nvPr/>
        </p:nvSpPr>
        <p:spPr>
          <a:xfrm>
            <a:off x="1279897" y="1421895"/>
            <a:ext cx="9632206" cy="430887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ru-RU" sz="2000" b="1" dirty="0"/>
              <a:t>Цель курсового проекта</a:t>
            </a:r>
            <a:r>
              <a:rPr lang="en-US" sz="2000" b="1" dirty="0"/>
              <a:t>:</a:t>
            </a:r>
            <a:r>
              <a:rPr lang="ru-RU" sz="2000" dirty="0"/>
              <a:t> </a:t>
            </a:r>
            <a:r>
              <a:rPr lang="ru-RU" dirty="0" smtClean="0"/>
              <a:t>Реализовать программное обеспечение для визуализации трехмерной графической сцены – фотостудии, реализуя в ней источники света и предмет, который они будут освещать. В качестве предмета, на который будет падать свет был выбран манекен человека.</a:t>
            </a:r>
          </a:p>
          <a:p>
            <a:pPr algn="just"/>
            <a:r>
              <a:rPr lang="ru-RU" dirty="0" smtClean="0"/>
              <a:t>Разработать интерфейс, который позволит выбирать из предложенного набора различные месторасположения источников света для отображения тени. Реализованный программный продукт должен предоставлять возможность размещения, поворота источников света, а также возможность просмотра сцены для разных положений наблюдателя.</a:t>
            </a:r>
            <a:endParaRPr lang="ru-RU" dirty="0" smtClean="0"/>
          </a:p>
          <a:p>
            <a:pPr algn="just"/>
            <a:r>
              <a:rPr lang="ru-RU" sz="2000" b="1" dirty="0" smtClean="0"/>
              <a:t>Задачи</a:t>
            </a:r>
            <a:r>
              <a:rPr lang="en-US" sz="2000" dirty="0" smtClean="0"/>
              <a:t>:</a:t>
            </a:r>
          </a:p>
          <a:p>
            <a:pPr marL="342900" lvl="0" indent="-342900" algn="just">
              <a:buFont typeface="+mj-lt"/>
              <a:buAutoNum type="arabicPeriod"/>
            </a:pPr>
            <a:r>
              <a:rPr lang="ru-RU" dirty="0" smtClean="0"/>
              <a:t>Провести анализ существующих алгоритмов удаления невидимых </a:t>
            </a:r>
            <a:r>
              <a:rPr lang="ru-RU" dirty="0" smtClean="0"/>
              <a:t>линий, закраски, </a:t>
            </a:r>
            <a:r>
              <a:rPr lang="ru-RU" dirty="0" smtClean="0"/>
              <a:t>а также моделей освещения и выбрать из них подходящие для выполнения проекта.</a:t>
            </a:r>
            <a:endParaRPr lang="ru-RU" sz="1100" dirty="0"/>
          </a:p>
          <a:p>
            <a:pPr marL="342900" lvl="0" indent="-342900" algn="just">
              <a:buFont typeface="+mj-lt"/>
              <a:buAutoNum type="arabicPeriod"/>
            </a:pPr>
            <a:r>
              <a:rPr lang="ru-RU" dirty="0"/>
              <a:t>Р</a:t>
            </a:r>
            <a:r>
              <a:rPr lang="ru-RU" dirty="0" smtClean="0"/>
              <a:t>еализовать выбранные алгоритмы и структуры данных</a:t>
            </a:r>
            <a:r>
              <a:rPr lang="ru-RU" dirty="0"/>
              <a:t>.</a:t>
            </a:r>
            <a:endParaRPr lang="ru-RU" sz="1100" dirty="0"/>
          </a:p>
          <a:p>
            <a:pPr marL="342900" lvl="0" indent="-342900" algn="just">
              <a:buFont typeface="+mj-lt"/>
              <a:buAutoNum type="arabicPeriod"/>
            </a:pPr>
            <a:r>
              <a:rPr lang="ru-RU" dirty="0"/>
              <a:t>Р</a:t>
            </a:r>
            <a:r>
              <a:rPr lang="ru-RU" dirty="0" smtClean="0"/>
              <a:t>азработать программное обеспечение, которое позволит отобразить трехмерную сцену.</a:t>
            </a:r>
            <a:endParaRPr lang="ru-RU" sz="1100" dirty="0"/>
          </a:p>
          <a:p>
            <a:pPr marL="342900" lvl="0" indent="-342900" algn="just">
              <a:buFont typeface="+mj-lt"/>
              <a:buAutoNum type="arabicPeriod"/>
            </a:pPr>
            <a:r>
              <a:rPr lang="ru-RU" dirty="0"/>
              <a:t>Р</a:t>
            </a:r>
            <a:r>
              <a:rPr lang="ru-RU" dirty="0" smtClean="0"/>
              <a:t>еализовать интерфейс программного модуля.</a:t>
            </a:r>
            <a:endParaRPr lang="ru-RU" sz="1100" dirty="0"/>
          </a:p>
          <a:p>
            <a:pPr marL="342900" lvl="0" indent="-342900" algn="just">
              <a:buFont typeface="+mj-lt"/>
              <a:buAutoNum type="arabicPeriod"/>
            </a:pPr>
            <a:r>
              <a:rPr lang="ru-RU" dirty="0"/>
              <a:t>П</a:t>
            </a:r>
            <a:r>
              <a:rPr lang="ru-RU" dirty="0" smtClean="0"/>
              <a:t>ровести исследования на основе разработанной программы.</a:t>
            </a:r>
            <a:endParaRPr lang="ru-RU" sz="1100" dirty="0"/>
          </a:p>
        </p:txBody>
      </p:sp>
    </p:spTree>
    <p:extLst>
      <p:ext uri="{BB962C8B-B14F-4D97-AF65-F5344CB8AC3E}">
        <p14:creationId xmlns:p14="http://schemas.microsoft.com/office/powerpoint/2010/main" val="4289011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saturation sat="66000"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9538" y="-180510"/>
            <a:ext cx="12301538" cy="7224248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5B9BD7-1FDD-4E86-AFB9-4B5CED8CE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3865" y="274320"/>
            <a:ext cx="6624271" cy="1144893"/>
          </a:xfrm>
        </p:spPr>
        <p:txBody>
          <a:bodyPr>
            <a:noAutofit/>
          </a:bodyPr>
          <a:lstStyle/>
          <a:p>
            <a:pPr algn="ctr"/>
            <a:r>
              <a:rPr lang="ru-RU" sz="48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Базовые алгоритмы, используемые в работе</a:t>
            </a:r>
            <a:endParaRPr lang="ru-RU" sz="48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3EF5E31-3608-4D63-B7CE-0F45515B4C08}"/>
              </a:ext>
            </a:extLst>
          </p:cNvPr>
          <p:cNvSpPr txBox="1"/>
          <p:nvPr/>
        </p:nvSpPr>
        <p:spPr>
          <a:xfrm>
            <a:off x="1176002" y="1705298"/>
            <a:ext cx="10095502" cy="413510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1450" indent="-1714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Z-buffer</a:t>
            </a:r>
          </a:p>
          <a:p>
            <a:pPr marL="171450" indent="-1714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Алгоритм обратной трассировки лучей</a:t>
            </a:r>
          </a:p>
          <a:p>
            <a:pPr marL="171450" indent="-1714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Освещение по </a:t>
            </a:r>
            <a:r>
              <a:rPr lang="ru-RU" dirty="0" err="1" smtClean="0"/>
              <a:t>Фонгу</a:t>
            </a:r>
            <a:endParaRPr lang="ru-RU" dirty="0" smtClean="0"/>
          </a:p>
          <a:p>
            <a:pPr marL="171450" indent="-1714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Освещение по Ламберту</a:t>
            </a:r>
          </a:p>
          <a:p>
            <a:pPr marL="171450" indent="-1714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Удаление невидимых граней</a:t>
            </a:r>
          </a:p>
          <a:p>
            <a:pPr marL="171450" indent="-1714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Растеризация треугольника с использованием барицентрических координат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99415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saturation sat="66000"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9538" y="-180510"/>
            <a:ext cx="12301538" cy="7224248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6858" y="2381305"/>
            <a:ext cx="7018283" cy="404295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985B9BD7-1FDD-4E86-AFB9-4B5CED8CE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737" y="228600"/>
            <a:ext cx="11416526" cy="2048256"/>
          </a:xfrm>
        </p:spPr>
        <p:txBody>
          <a:bodyPr>
            <a:noAutofit/>
          </a:bodyPr>
          <a:lstStyle/>
          <a:p>
            <a:pPr algn="ctr"/>
            <a:r>
              <a:rPr lang="ru-RU" sz="48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Перевод объекта их трехмерного пространства в двумерное пространство экрана</a:t>
            </a:r>
            <a:endParaRPr lang="ru-RU" sz="48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99950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saturation sat="66000"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9538" y="-180510"/>
            <a:ext cx="12301538" cy="7224248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067812" y="72094"/>
            <a:ext cx="6056376" cy="1325563"/>
          </a:xfrm>
        </p:spPr>
        <p:txBody>
          <a:bodyPr>
            <a:normAutofit/>
          </a:bodyPr>
          <a:lstStyle/>
          <a:p>
            <a:pPr algn="ctr"/>
            <a:r>
              <a:rPr lang="ru-RU" sz="48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Структура программы</a:t>
            </a:r>
            <a:endParaRPr lang="ru-RU" sz="48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899160" y="1122144"/>
            <a:ext cx="10393680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ru-RU" b="1" dirty="0" err="1"/>
              <a:t>class</a:t>
            </a:r>
            <a:r>
              <a:rPr lang="ru-RU" b="1" dirty="0"/>
              <a:t> </a:t>
            </a:r>
            <a:r>
              <a:rPr lang="ru-RU" b="1" dirty="0" err="1"/>
              <a:t>Manager</a:t>
            </a:r>
            <a:r>
              <a:rPr lang="ru-RU" b="1" dirty="0"/>
              <a:t> </a:t>
            </a:r>
            <a:r>
              <a:rPr lang="ru-RU" dirty="0"/>
              <a:t>- описывает сцену и методы работы с ней;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ru-RU" b="1" dirty="0" err="1"/>
              <a:t>class</a:t>
            </a:r>
            <a:r>
              <a:rPr lang="ru-RU" b="1" dirty="0"/>
              <a:t> </a:t>
            </a:r>
            <a:r>
              <a:rPr lang="ru-RU" b="1" dirty="0" err="1"/>
              <a:t>Model</a:t>
            </a:r>
            <a:r>
              <a:rPr lang="ru-RU" b="1" dirty="0"/>
              <a:t> </a:t>
            </a:r>
            <a:r>
              <a:rPr lang="ru-RU" dirty="0"/>
              <a:t>- описывает способ хранения объекта и методы работы с ним;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ru-RU" b="1" dirty="0" err="1"/>
              <a:t>class</a:t>
            </a:r>
            <a:r>
              <a:rPr lang="ru-RU" b="1" dirty="0"/>
              <a:t> </a:t>
            </a:r>
            <a:r>
              <a:rPr lang="ru-RU" b="1" dirty="0" err="1"/>
              <a:t>Light</a:t>
            </a:r>
            <a:r>
              <a:rPr lang="ru-RU" b="1" dirty="0"/>
              <a:t> </a:t>
            </a:r>
            <a:r>
              <a:rPr lang="ru-RU" dirty="0"/>
              <a:t>- описывает атрибуты источников света различного света и содержит функции для работы со светом;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ru-RU" b="1" dirty="0" err="1"/>
              <a:t>class</a:t>
            </a:r>
            <a:r>
              <a:rPr lang="ru-RU" b="1" dirty="0"/>
              <a:t> </a:t>
            </a:r>
            <a:r>
              <a:rPr lang="ru-RU" b="1" dirty="0" err="1"/>
              <a:t>PixelShader</a:t>
            </a:r>
            <a:r>
              <a:rPr lang="ru-RU" dirty="0"/>
              <a:t> - содержит функции для вычисления атрибутов объекта в конкретном пикселе;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ru-RU" b="1" dirty="0" err="1"/>
              <a:t>class</a:t>
            </a:r>
            <a:r>
              <a:rPr lang="ru-RU" b="1" dirty="0"/>
              <a:t> </a:t>
            </a:r>
            <a:r>
              <a:rPr lang="ru-RU" b="1" dirty="0" err="1"/>
              <a:t>VertexShader</a:t>
            </a:r>
            <a:r>
              <a:rPr lang="ru-RU" b="1" dirty="0"/>
              <a:t> </a:t>
            </a:r>
            <a:r>
              <a:rPr lang="ru-RU" dirty="0"/>
              <a:t>- содержит функции для преобразования атрибутов модели при переходе к мировому пространству из объектного;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ru-RU" b="1" dirty="0" err="1"/>
              <a:t>class</a:t>
            </a:r>
            <a:r>
              <a:rPr lang="ru-RU" b="1" dirty="0"/>
              <a:t> </a:t>
            </a:r>
            <a:r>
              <a:rPr lang="ru-RU" b="1" dirty="0" err="1"/>
              <a:t>TextureShader</a:t>
            </a:r>
            <a:r>
              <a:rPr lang="ru-RU" b="1" dirty="0"/>
              <a:t> </a:t>
            </a:r>
            <a:r>
              <a:rPr lang="ru-RU" dirty="0"/>
              <a:t>- содержит функции для интерполяции значения текстурных координат в конкретном пикселе;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ru-RU" b="1" dirty="0" err="1"/>
              <a:t>class</a:t>
            </a:r>
            <a:r>
              <a:rPr lang="ru-RU" b="1" dirty="0"/>
              <a:t> </a:t>
            </a:r>
            <a:r>
              <a:rPr lang="ru-RU" b="1" dirty="0" err="1"/>
              <a:t>GeometryShader</a:t>
            </a:r>
            <a:r>
              <a:rPr lang="ru-RU" b="1" dirty="0"/>
              <a:t> </a:t>
            </a:r>
            <a:r>
              <a:rPr lang="ru-RU" dirty="0"/>
              <a:t>- содержит функции для перехода из мирового пространства в пространство нормализованных координат;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ru-RU" b="1" dirty="0" err="1"/>
              <a:t>class</a:t>
            </a:r>
            <a:r>
              <a:rPr lang="ru-RU" b="1" dirty="0"/>
              <a:t> </a:t>
            </a:r>
            <a:r>
              <a:rPr lang="ru-RU" b="1" dirty="0" err="1"/>
              <a:t>Face</a:t>
            </a:r>
            <a:r>
              <a:rPr lang="ru-RU" b="1" dirty="0"/>
              <a:t> </a:t>
            </a:r>
            <a:r>
              <a:rPr lang="ru-RU" dirty="0"/>
              <a:t>- описывает полигон-треугольник;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ru-RU" b="1" dirty="0" err="1"/>
              <a:t>class</a:t>
            </a:r>
            <a:r>
              <a:rPr lang="ru-RU" b="1" dirty="0"/>
              <a:t> </a:t>
            </a:r>
            <a:r>
              <a:rPr lang="ru-RU" b="1" dirty="0" err="1"/>
              <a:t>Vertex</a:t>
            </a:r>
            <a:r>
              <a:rPr lang="ru-RU" b="1" dirty="0"/>
              <a:t> </a:t>
            </a:r>
            <a:r>
              <a:rPr lang="ru-RU" dirty="0"/>
              <a:t>- </a:t>
            </a:r>
            <a:r>
              <a:rPr lang="ru-RU" dirty="0" err="1"/>
              <a:t>сожердит</a:t>
            </a:r>
            <a:r>
              <a:rPr lang="ru-RU" dirty="0"/>
              <a:t> информацию о вершине полигона;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ru-RU" b="1" dirty="0" err="1"/>
              <a:t>class</a:t>
            </a:r>
            <a:r>
              <a:rPr lang="ru-RU" b="1" dirty="0"/>
              <a:t> Vec3, </a:t>
            </a:r>
            <a:r>
              <a:rPr lang="ru-RU" b="1" dirty="0" err="1"/>
              <a:t>class</a:t>
            </a:r>
            <a:r>
              <a:rPr lang="ru-RU" b="1" dirty="0"/>
              <a:t> Vec4 </a:t>
            </a:r>
            <a:r>
              <a:rPr lang="ru-RU" dirty="0"/>
              <a:t>- описывают вектора размерности 3 и 4, содержат функции для работы с ними;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ru-RU" b="1" dirty="0" err="1"/>
              <a:t>class</a:t>
            </a:r>
            <a:r>
              <a:rPr lang="ru-RU" b="1" dirty="0"/>
              <a:t> </a:t>
            </a:r>
            <a:r>
              <a:rPr lang="ru-RU" b="1" dirty="0" err="1"/>
              <a:t>Mat</a:t>
            </a:r>
            <a:r>
              <a:rPr lang="ru-RU" b="1" dirty="0"/>
              <a:t> </a:t>
            </a:r>
            <a:r>
              <a:rPr lang="ru-RU" dirty="0"/>
              <a:t>-  описывает матрицы произвольного размера и содержит функции для работы с ними;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ru-RU" b="1" dirty="0" err="1"/>
              <a:t>class</a:t>
            </a:r>
            <a:r>
              <a:rPr lang="ru-RU" b="1" dirty="0"/>
              <a:t> </a:t>
            </a:r>
            <a:r>
              <a:rPr lang="ru-RU" b="1" dirty="0" err="1"/>
              <a:t>Camera</a:t>
            </a:r>
            <a:r>
              <a:rPr lang="ru-RU" b="1" dirty="0"/>
              <a:t> </a:t>
            </a:r>
            <a:r>
              <a:rPr lang="ru-RU" dirty="0"/>
              <a:t>- описывает камеру;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ru-RU" b="1" dirty="0" err="1"/>
              <a:t>class</a:t>
            </a:r>
            <a:r>
              <a:rPr lang="ru-RU" b="1" dirty="0"/>
              <a:t> </a:t>
            </a:r>
            <a:r>
              <a:rPr lang="ru-RU" b="1" dirty="0" err="1"/>
              <a:t>BoundingBox</a:t>
            </a:r>
            <a:r>
              <a:rPr lang="ru-RU" b="1" dirty="0"/>
              <a:t> </a:t>
            </a:r>
            <a:r>
              <a:rPr lang="ru-RU" dirty="0"/>
              <a:t>- описывает параллельный осям ограничивающий параллелепипед и содержит функции для работы с ним;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ru-RU" b="1" dirty="0" err="1"/>
              <a:t>class</a:t>
            </a:r>
            <a:r>
              <a:rPr lang="ru-RU" b="1" dirty="0"/>
              <a:t> </a:t>
            </a:r>
            <a:r>
              <a:rPr lang="ru-RU" b="1" dirty="0" err="1"/>
              <a:t>RayThread</a:t>
            </a:r>
            <a:r>
              <a:rPr lang="ru-RU" b="1" dirty="0"/>
              <a:t> </a:t>
            </a:r>
            <a:r>
              <a:rPr lang="ru-RU" dirty="0"/>
              <a:t>- содержит функции для выполнения трассировки.</a:t>
            </a:r>
          </a:p>
        </p:txBody>
      </p:sp>
    </p:spTree>
    <p:extLst>
      <p:ext uri="{BB962C8B-B14F-4D97-AF65-F5344CB8AC3E}">
        <p14:creationId xmlns:p14="http://schemas.microsoft.com/office/powerpoint/2010/main" val="876920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saturation sat="66000"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9538" y="-161460"/>
            <a:ext cx="12301538" cy="7224248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57188" y="137906"/>
            <a:ext cx="11477625" cy="1325563"/>
          </a:xfrm>
        </p:spPr>
        <p:txBody>
          <a:bodyPr>
            <a:noAutofit/>
          </a:bodyPr>
          <a:lstStyle/>
          <a:p>
            <a:r>
              <a:rPr lang="ru-RU" sz="48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Алгоритм поиска пересечения луча с кубом</a:t>
            </a:r>
            <a:endParaRPr lang="ru-RU" sz="48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6277" y="2927144"/>
            <a:ext cx="4670485" cy="371602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4" name="Прямоугольник 3"/>
          <p:cNvSpPr/>
          <p:nvPr/>
        </p:nvSpPr>
        <p:spPr>
          <a:xfrm>
            <a:off x="633984" y="1463469"/>
            <a:ext cx="1092403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dirty="0" smtClean="0"/>
              <a:t>Так как каждая модель состоит из полигонов, крайне неэффективно на каждом трассировании луча искать пересечение с объектом путем установления факта пересечения с его полигонами.  Для оптимизации можно использовать следующую идею: ограничить каждый объект параллелепипедом, который параллелен координатным осям (AABB -- </a:t>
            </a:r>
            <a:r>
              <a:rPr lang="ru-RU" dirty="0" err="1" smtClean="0"/>
              <a:t>axis-aligned</a:t>
            </a:r>
            <a:r>
              <a:rPr lang="ru-RU" dirty="0" smtClean="0"/>
              <a:t> </a:t>
            </a:r>
            <a:r>
              <a:rPr lang="ru-RU" dirty="0" err="1" smtClean="0"/>
              <a:t>bounding</a:t>
            </a:r>
            <a:r>
              <a:rPr lang="ru-RU" dirty="0" smtClean="0"/>
              <a:t> </a:t>
            </a:r>
            <a:r>
              <a:rPr lang="ru-RU" dirty="0" err="1" smtClean="0"/>
              <a:t>box</a:t>
            </a:r>
            <a:r>
              <a:rPr lang="ru-RU" dirty="0" smtClean="0"/>
              <a:t>).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47917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saturation sat="66000"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9538" y="-180510"/>
            <a:ext cx="12301538" cy="7224248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137906"/>
            <a:ext cx="10515600" cy="98723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Z-buffer</a:t>
            </a:r>
            <a:endParaRPr lang="ru-RU" sz="4800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595884" y="1125141"/>
            <a:ext cx="11000232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dirty="0"/>
              <a:t>Алгоритм, использующий </a:t>
            </a:r>
            <a:r>
              <a:rPr lang="ru-RU" i="1" dirty="0"/>
              <a:t>z-буфер </a:t>
            </a:r>
            <a:r>
              <a:rPr lang="ru-RU" dirty="0"/>
              <a:t>это один из простейших алгоритмов удаления невидимых поверхностей. </a:t>
            </a:r>
            <a:r>
              <a:rPr lang="ru-RU" dirty="0" smtClean="0"/>
              <a:t>Работает </a:t>
            </a:r>
            <a:r>
              <a:rPr lang="ru-RU" dirty="0"/>
              <a:t>этот алгоритм в пространстве изображения. </a:t>
            </a:r>
            <a:r>
              <a:rPr lang="en-US" dirty="0"/>
              <a:t>Z</a:t>
            </a:r>
            <a:r>
              <a:rPr lang="ru-RU" dirty="0" smtClean="0"/>
              <a:t>-буфер </a:t>
            </a:r>
            <a:r>
              <a:rPr lang="ru-RU" dirty="0"/>
              <a:t>- это отдельный буфер глубины, используемый для запоминания координаты </a:t>
            </a:r>
            <a:r>
              <a:rPr lang="ru-RU" i="1" dirty="0"/>
              <a:t>z</a:t>
            </a:r>
            <a:r>
              <a:rPr lang="ru-RU" dirty="0"/>
              <a:t> или глубины каждого видимого пиксела в пространстве изображения. В процессе работы глубина или значение </a:t>
            </a:r>
            <a:r>
              <a:rPr lang="ru-RU" i="1" dirty="0"/>
              <a:t>z</a:t>
            </a:r>
            <a:r>
              <a:rPr lang="ru-RU" dirty="0"/>
              <a:t> каждого нового пиксела, который нужно занести в буфер кадра, сравнивается с глубиной того пиксела, который уже занесен в </a:t>
            </a:r>
            <a:r>
              <a:rPr lang="ru-RU" i="1" dirty="0"/>
              <a:t>z</a:t>
            </a:r>
            <a:r>
              <a:rPr lang="ru-RU" dirty="0"/>
              <a:t>-буфер. </a:t>
            </a:r>
            <a:r>
              <a:rPr lang="ru-RU" dirty="0" smtClean="0"/>
              <a:t>По </a:t>
            </a:r>
            <a:r>
              <a:rPr lang="ru-RU" dirty="0"/>
              <a:t>сути, алгоритм является поиском по </a:t>
            </a:r>
            <a:r>
              <a:rPr lang="ru-RU" i="1" dirty="0"/>
              <a:t>х</a:t>
            </a:r>
            <a:r>
              <a:rPr lang="ru-RU" dirty="0"/>
              <a:t> и </a:t>
            </a:r>
            <a:r>
              <a:rPr lang="ru-RU" i="1" dirty="0"/>
              <a:t>у</a:t>
            </a:r>
            <a:r>
              <a:rPr lang="ru-RU" dirty="0"/>
              <a:t> </a:t>
            </a:r>
            <a:r>
              <a:rPr lang="ru-RU" dirty="0" smtClean="0"/>
              <a:t>наибольшего</a:t>
            </a:r>
            <a:r>
              <a:rPr lang="en-US" dirty="0" smtClean="0"/>
              <a:t> </a:t>
            </a:r>
            <a:r>
              <a:rPr lang="ru-RU" dirty="0" smtClean="0"/>
              <a:t>или наименьшего </a:t>
            </a:r>
            <a:r>
              <a:rPr lang="ru-RU" dirty="0"/>
              <a:t>значения функции </a:t>
            </a:r>
            <a:r>
              <a:rPr lang="ru-RU" i="1" dirty="0"/>
              <a:t>z (х, у</a:t>
            </a:r>
            <a:r>
              <a:rPr lang="ru-RU" i="1" dirty="0" smtClean="0"/>
              <a:t>) </a:t>
            </a:r>
            <a:r>
              <a:rPr lang="ru-RU" dirty="0" smtClean="0"/>
              <a:t>в зависимости от положительного направления оси </a:t>
            </a:r>
            <a:r>
              <a:rPr lang="en-US" dirty="0" smtClean="0"/>
              <a:t>OZ</a:t>
            </a:r>
            <a:r>
              <a:rPr lang="ru-RU" i="1" dirty="0" smtClean="0"/>
              <a:t>.</a:t>
            </a:r>
            <a:endParaRPr lang="ru-RU" dirty="0"/>
          </a:p>
        </p:txBody>
      </p:sp>
      <p:pic>
        <p:nvPicPr>
          <p:cNvPr id="2050" name="Picture 2" descr="Optimized Z-Buffer Using Divide and Conquer | SpringerLink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7016" y="3242191"/>
            <a:ext cx="5077968" cy="3362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4744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saturation sat="66000"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9538" y="-180510"/>
            <a:ext cx="12301538" cy="7224248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227832" y="194360"/>
            <a:ext cx="5736336" cy="1325563"/>
          </a:xfrm>
        </p:spPr>
        <p:txBody>
          <a:bodyPr>
            <a:normAutofit/>
          </a:bodyPr>
          <a:lstStyle/>
          <a:p>
            <a:pPr algn="ctr"/>
            <a:r>
              <a:rPr lang="ru-RU" sz="48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Освещение по </a:t>
            </a:r>
            <a:r>
              <a:rPr lang="ru-RU" sz="4800" b="1" dirty="0" err="1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Фонгу</a:t>
            </a:r>
            <a:endParaRPr lang="ru-RU" sz="48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431097" y="197980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980533" y="1451525"/>
            <a:ext cx="102309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dirty="0"/>
              <a:t>Расчёт освещения по </a:t>
            </a:r>
            <a:r>
              <a:rPr lang="ru-RU" dirty="0" err="1"/>
              <a:t>Фонгу</a:t>
            </a:r>
            <a:r>
              <a:rPr lang="ru-RU" dirty="0"/>
              <a:t> требует вычисления цветовой интенсивности трёх компонент освещения: фоновой (</a:t>
            </a:r>
            <a:r>
              <a:rPr lang="ru-RU" dirty="0" err="1"/>
              <a:t>ambient</a:t>
            </a:r>
            <a:r>
              <a:rPr lang="ru-RU" dirty="0"/>
              <a:t>), </a:t>
            </a:r>
            <a:r>
              <a:rPr lang="ru-RU" dirty="0" err="1"/>
              <a:t>рассеяной</a:t>
            </a:r>
            <a:r>
              <a:rPr lang="ru-RU" dirty="0"/>
              <a:t> (</a:t>
            </a:r>
            <a:r>
              <a:rPr lang="ru-RU" dirty="0" err="1"/>
              <a:t>diffuse</a:t>
            </a:r>
            <a:r>
              <a:rPr lang="ru-RU" dirty="0"/>
              <a:t>) и глянцевых бликов (</a:t>
            </a:r>
            <a:r>
              <a:rPr lang="ru-RU" dirty="0" err="1"/>
              <a:t>specular</a:t>
            </a:r>
            <a:r>
              <a:rPr lang="ru-RU" dirty="0"/>
              <a:t>). 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444" y="2791375"/>
            <a:ext cx="10950586" cy="304555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188988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saturation sat="66000"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9538" y="-180510"/>
            <a:ext cx="12301538" cy="7224248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92463" y="166928"/>
            <a:ext cx="10207075" cy="1325563"/>
          </a:xfrm>
        </p:spPr>
        <p:txBody>
          <a:bodyPr>
            <a:noAutofit/>
          </a:bodyPr>
          <a:lstStyle/>
          <a:p>
            <a:r>
              <a:rPr lang="ru-RU" sz="48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Алгоритм обратной трассировки лучей</a:t>
            </a:r>
            <a:endParaRPr lang="ru-RU" sz="48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431097" y="197980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557083" y="2168287"/>
            <a:ext cx="488170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dirty="0"/>
              <a:t>Алгоритм трассировки лучей применяется для расчета первичных пересечений луча с объектами сцены и дополняет его генерацией дополнительных лучей для формирования световых бликов, теней, отражений, тем самым повышая уровень фотореалистичности изображения.</a:t>
            </a:r>
          </a:p>
        </p:txBody>
      </p:sp>
      <p:pic>
        <p:nvPicPr>
          <p:cNvPr id="1026" name="Picture 2" descr="Анализ перспективности использования метода трассировки лучей в 3D  моделировании» | Контент-платформа Pandia.ru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7111" y="1589761"/>
            <a:ext cx="5981700" cy="2609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3806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1728</TotalTime>
  <Words>553</Words>
  <Application>Microsoft Office PowerPoint</Application>
  <PresentationFormat>Широкоэкранный</PresentationFormat>
  <Paragraphs>57</Paragraphs>
  <Slides>17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Times New Roman</vt:lpstr>
      <vt:lpstr>Тема Office</vt:lpstr>
      <vt:lpstr>Трёхмерный планировщик света в фотостудии</vt:lpstr>
      <vt:lpstr>Постановка задачи</vt:lpstr>
      <vt:lpstr>Базовые алгоритмы, используемые в работе</vt:lpstr>
      <vt:lpstr>Перевод объекта их трехмерного пространства в двумерное пространство экрана</vt:lpstr>
      <vt:lpstr>Структура программы</vt:lpstr>
      <vt:lpstr>Алгоритм поиска пересечения луча с кубом</vt:lpstr>
      <vt:lpstr>Z-buffer</vt:lpstr>
      <vt:lpstr>Освещение по Фонгу</vt:lpstr>
      <vt:lpstr>Алгоритм обратной трассировки лучей</vt:lpstr>
      <vt:lpstr>Барицентрические координаты</vt:lpstr>
      <vt:lpstr>Пример работы программы</vt:lpstr>
      <vt:lpstr>Пример работы программы</vt:lpstr>
      <vt:lpstr>Пример работы программы</vt:lpstr>
      <vt:lpstr>Зависимость времени работы алгоритма  обратной трассировки лучей от количества  потоков программы</vt:lpstr>
      <vt:lpstr>Зависимость времени работы алгоритма  обратной трассировки лучей от алгоритмов  пересечения</vt:lpstr>
      <vt:lpstr>Заключение</vt:lpstr>
      <vt:lpstr>Спасибо за ваше внимание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Анцибор Дмитрий</dc:creator>
  <cp:lastModifiedBy>Raskolotov Dima</cp:lastModifiedBy>
  <cp:revision>16</cp:revision>
  <dcterms:created xsi:type="dcterms:W3CDTF">2021-03-03T14:09:12Z</dcterms:created>
  <dcterms:modified xsi:type="dcterms:W3CDTF">2021-03-17T02:30:22Z</dcterms:modified>
</cp:coreProperties>
</file>

<file path=docProps/thumbnail.jpeg>
</file>